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8" r:id="rId7"/>
    <p:sldId id="280" r:id="rId8"/>
    <p:sldId id="279" r:id="rId9"/>
    <p:sldId id="281" r:id="rId10"/>
    <p:sldId id="285" r:id="rId11"/>
    <p:sldId id="283" r:id="rId12"/>
    <p:sldId id="282" r:id="rId13"/>
    <p:sldId id="284" r:id="rId14"/>
  </p:sldIdLst>
  <p:sldSz cx="12188825" cy="6858000"/>
  <p:notesSz cx="6858000" cy="98758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647" autoAdjust="0"/>
  </p:normalViewPr>
  <p:slideViewPr>
    <p:cSldViewPr>
      <p:cViewPr varScale="1">
        <p:scale>
          <a:sx n="39" d="100"/>
          <a:sy n="39" d="100"/>
        </p:scale>
        <p:origin x="1712" y="2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/>
          <a:lstStyle>
            <a:lvl1pPr algn="r">
              <a:defRPr sz="1300"/>
            </a:lvl1pPr>
          </a:lstStyle>
          <a:p>
            <a:pPr rtl="0"/>
            <a:r>
              <a:rPr lang="en-US"/>
              <a:t>2/8/2016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332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 anchor="b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 anchor="b"/>
          <a:lstStyle>
            <a:lvl1pPr algn="r">
              <a:defRPr sz="13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/>
          <a:lstStyle>
            <a:lvl1pPr algn="r">
              <a:defRPr sz="1300"/>
            </a:lvl1pPr>
          </a:lstStyle>
          <a:p>
            <a:pPr rtl="0"/>
            <a:r>
              <a:rPr lang="en-US"/>
              <a:t>2/8/2016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1" tIns="47805" rIns="95611" bIns="47805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1024"/>
            <a:ext cx="5486400" cy="4444127"/>
          </a:xfrm>
          <a:prstGeom prst="rect">
            <a:avLst/>
          </a:prstGeom>
        </p:spPr>
        <p:txBody>
          <a:bodyPr vert="horz" lIns="95611" tIns="47805" rIns="95611" bIns="47805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332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 anchor="b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5611" tIns="47805" rIns="95611" bIns="47805" rtlCol="0" anchor="b"/>
          <a:lstStyle>
            <a:lvl1pPr algn="r">
              <a:defRPr sz="13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%20Timothy%203%3A16-17&amp;version=ESVUK#fen-ESVUK-29854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23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0C46-5D89-E9B0-D4B9-74CBE93B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2EA2B-BF10-B430-9952-991568259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39CDD-1406-8B6D-CE3C-FD050B0EC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B355-E352-B743-2E47-C98699FA1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8785" indent="-298785">
              <a:buFont typeface="Arial" panose="020B0604020202020204" pitchFamily="34" charset="0"/>
              <a:buChar char="•"/>
            </a:pPr>
            <a:endParaRPr lang="en-GB" sz="15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7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FEF44-4E71-B736-8804-3D27D57B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9A96F-EF4D-EE8D-7A63-EA0F045F2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5B191-7511-D23B-84CB-27986152D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3EACC-4BA2-70EC-238B-19CAB6D32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5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EEE96-9E0F-ADDD-05E0-4CF398E0A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66CF2-2352-3F14-FA85-20351B6FE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186CA-B1C8-AC09-3CDF-83CF39DE4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8E1D-2E6E-72CE-A6CE-F15F17B7C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0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EBE56-1328-0A28-ED21-C4726E52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F4672-7B19-F589-6244-30D69DC17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404D7-B62D-8306-A9F9-061B9B225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/>
              <a:t>But not too near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2 Tin 3:16-17 </a:t>
            </a:r>
            <a:r>
              <a:rPr lang="en-GB" sz="1400" b="1" baseline="30000" dirty="0"/>
              <a:t> </a:t>
            </a:r>
            <a:r>
              <a:rPr lang="en-GB" sz="1400" b="1" dirty="0"/>
              <a:t>All Scripture is breathed out by God and profitable for teaching, for reproof, for correction, and for training in righteousness, </a:t>
            </a:r>
            <a:r>
              <a:rPr lang="en-GB" sz="1400" b="1" baseline="30000" dirty="0"/>
              <a:t>17 </a:t>
            </a:r>
            <a:r>
              <a:rPr lang="en-GB" sz="1400" b="1" dirty="0"/>
              <a:t>that the man of God</a:t>
            </a:r>
            <a:r>
              <a:rPr lang="en-GB" sz="1400" b="1" baseline="30000" dirty="0"/>
              <a:t>[</a:t>
            </a:r>
            <a:r>
              <a:rPr lang="en-GB" sz="1400" b="1" baseline="30000" dirty="0">
                <a:hlinkClick r:id="rId3" tooltip="See footnote a"/>
              </a:rPr>
              <a:t>a</a:t>
            </a:r>
            <a:r>
              <a:rPr lang="en-GB" sz="1400" b="1" baseline="30000" dirty="0"/>
              <a:t>]</a:t>
            </a:r>
            <a:r>
              <a:rPr lang="en-GB" sz="1400" b="1" dirty="0"/>
              <a:t> may be competent, equipped for every good work.</a:t>
            </a:r>
          </a:p>
          <a:p>
            <a:pPr marL="0" indent="0">
              <a:buNone/>
            </a:pPr>
            <a:r>
              <a:rPr lang="en-GB" sz="1400" b="1" dirty="0"/>
              <a:t>Ps 22:3  Yet you are holy, enthroned on the praises of Israel.*Or </a:t>
            </a:r>
            <a:r>
              <a:rPr lang="en-GB" sz="1400" b="1" i="1" dirty="0"/>
              <a:t>dwelling in the praises. </a:t>
            </a:r>
          </a:p>
          <a:p>
            <a:pPr marL="0" indent="0">
              <a:buNone/>
            </a:pPr>
            <a:r>
              <a:rPr lang="en-GB" sz="1400" b="1" dirty="0"/>
              <a:t>Eph 1:22 </a:t>
            </a:r>
            <a:r>
              <a:rPr lang="en-GB" sz="1400" b="1" baseline="30000" dirty="0"/>
              <a:t> </a:t>
            </a:r>
            <a:r>
              <a:rPr lang="en-GB" sz="1400" b="1" dirty="0"/>
              <a:t>And he put all things under his feet and gave him as head over all things to the church, </a:t>
            </a:r>
            <a:r>
              <a:rPr lang="en-GB" sz="1400" b="1" baseline="30000" dirty="0"/>
              <a:t>23 </a:t>
            </a:r>
            <a:r>
              <a:rPr lang="en-GB" sz="1400" b="1" dirty="0"/>
              <a:t>which is his body, the fullness of him who fills all in all.</a:t>
            </a:r>
            <a:r>
              <a:rPr lang="en-GB" sz="1400" b="1" i="1" dirty="0"/>
              <a:t> </a:t>
            </a:r>
          </a:p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06A53-4476-7EE7-E5BF-3446B9BAD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7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7600F-19AA-41CC-3F4B-BD2537A6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6683F-B1B8-2EA5-3257-D31091EB2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DD4AC-8FC1-5F98-23C8-D0A61F250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5FE31-E572-A9BC-B564-3F7F9B9BD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5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0D8A6-C122-7564-5B19-0505D6D71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95FDC-9C4C-D7FF-AF63-679B476DA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5EFBD-3BA7-6450-FB46-5DF69216D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E02A-888A-6D69-297D-93725FF7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359B-372F-44A4-60AE-053751A3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CAC21-2206-EBEB-312F-5421D8953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4FA52-0EC2-DF67-7094-7E04AB62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6861-5020-DBEF-9B12-CD609C0F0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3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21145-92F2-23F2-5736-D50CB410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2090A-5988-39A6-E691-CD3F3B2B1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8430D-5B07-BAA0-E82E-7C68A13BD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807" indent="-282807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E9741-13DD-24A3-0213-9C1855580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5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>
              <a:defRPr sz="60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>
              <a:defRPr sz="4800" b="0" i="0" cap="none" baseline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32656"/>
            <a:ext cx="9985174" cy="460851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3600" b="1" i="1" dirty="0"/>
              <a:t>“Advancing the Kingdom and Holding Ground”</a:t>
            </a:r>
            <a:br>
              <a:rPr lang="en-gb" sz="3600" b="1" i="1" dirty="0"/>
            </a:br>
            <a:br>
              <a:rPr lang="en-gb" sz="3600" b="1" i="1" dirty="0"/>
            </a:br>
            <a:r>
              <a:rPr lang="en-GB" sz="3600" b="1" i="1" dirty="0"/>
              <a:t>Lessons for TCF from the Book of Joshua</a:t>
            </a:r>
            <a:br>
              <a:rPr lang="en-GB" sz="3600" b="1" i="1" dirty="0"/>
            </a:br>
            <a:br>
              <a:rPr lang="en-GB" sz="3600" b="1" i="1" dirty="0"/>
            </a:br>
            <a:r>
              <a:rPr lang="en-GB" sz="6700" b="1" i="1" dirty="0" err="1">
                <a:solidFill>
                  <a:srgbClr val="0000FF"/>
                </a:solidFill>
              </a:rPr>
              <a:t>Joshua</a:t>
            </a:r>
            <a:r>
              <a:rPr lang="en-GB" sz="6700" b="1" i="1" dirty="0">
                <a:solidFill>
                  <a:srgbClr val="0000FF"/>
                </a:solidFill>
              </a:rPr>
              <a:t> 3:1-4:18</a:t>
            </a:r>
            <a:br>
              <a:rPr lang="en-GB" b="1" i="1" dirty="0">
                <a:solidFill>
                  <a:srgbClr val="0000FF"/>
                </a:solidFill>
              </a:rPr>
            </a:br>
            <a:br>
              <a:rPr lang="en-GB" sz="3600" dirty="0">
                <a:solidFill>
                  <a:srgbClr val="0000FF"/>
                </a:solidFill>
              </a:rPr>
            </a:br>
            <a:r>
              <a:rPr lang="en-GB" sz="6700" b="1" dirty="0">
                <a:solidFill>
                  <a:srgbClr val="0000FF"/>
                </a:solidFill>
              </a:rPr>
              <a:t>“Importance of Presence”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5301208"/>
            <a:ext cx="8458200" cy="864096"/>
          </a:xfrm>
        </p:spPr>
        <p:txBody>
          <a:bodyPr rtlCol="0"/>
          <a:lstStyle/>
          <a:p>
            <a:pPr algn="r" rtl="0"/>
            <a:r>
              <a:rPr lang="en-GB" b="1" dirty="0"/>
              <a:t>B</a:t>
            </a:r>
            <a:r>
              <a:rPr lang="en-gb" b="1" dirty="0"/>
              <a:t>y Phil Grove			27</a:t>
            </a:r>
            <a:r>
              <a:rPr lang="en-gb" b="1" baseline="30000" dirty="0"/>
              <a:t>th</a:t>
            </a:r>
            <a:r>
              <a:rPr lang="en-gb" b="1" dirty="0"/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3089-89F4-56E6-893C-C80D4C9E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0EF7DC-81B0-0647-2CC1-A9A9C27A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24744"/>
            <a:ext cx="9601200" cy="288032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Intentional Memory Markers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E787B4-79F9-5C06-4C3D-E51BDF78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916832"/>
            <a:ext cx="9601200" cy="3816424"/>
          </a:xfrm>
        </p:spPr>
        <p:txBody>
          <a:bodyPr rtlCol="0">
            <a:norm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Journaling</a:t>
            </a:r>
          </a:p>
          <a:p>
            <a:r>
              <a:rPr lang="en-GB" sz="3200" b="1" dirty="0">
                <a:solidFill>
                  <a:srgbClr val="0000FF"/>
                </a:solidFill>
              </a:rPr>
              <a:t>Curate Photos</a:t>
            </a:r>
          </a:p>
          <a:p>
            <a:r>
              <a:rPr lang="en-GB" sz="3200" b="1" dirty="0">
                <a:solidFill>
                  <a:srgbClr val="0000FF"/>
                </a:solidFill>
              </a:rPr>
              <a:t>Souvenirs</a:t>
            </a:r>
          </a:p>
          <a:p>
            <a:r>
              <a:rPr lang="en-GB" sz="3200" b="1" dirty="0">
                <a:solidFill>
                  <a:srgbClr val="0000FF"/>
                </a:solidFill>
              </a:rPr>
              <a:t>Passing on to the next Generation</a:t>
            </a:r>
          </a:p>
          <a:p>
            <a:endParaRPr lang="en-GB" sz="2800" b="1" i="1" dirty="0"/>
          </a:p>
          <a:p>
            <a:pPr rtl="0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857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79208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n-gb" sz="4400" b="1" dirty="0">
                <a:solidFill>
                  <a:srgbClr val="0000FF"/>
                </a:solidFill>
              </a:rPr>
              <a:t>Today’s Agenda!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412776"/>
            <a:ext cx="9601200" cy="4759424"/>
          </a:xfrm>
        </p:spPr>
        <p:txBody>
          <a:bodyPr rtlCol="0">
            <a:normAutofit/>
          </a:bodyPr>
          <a:lstStyle/>
          <a:p>
            <a:pPr rtl="0"/>
            <a:r>
              <a:rPr lang="en-GB" sz="2800" b="1" dirty="0"/>
              <a:t>Brief Recap</a:t>
            </a:r>
            <a:endParaRPr lang="en-gb" sz="2800" b="1" dirty="0"/>
          </a:p>
          <a:p>
            <a:r>
              <a:rPr lang="en-GB" sz="2800" b="1" dirty="0"/>
              <a:t>Follow the Presence</a:t>
            </a:r>
          </a:p>
          <a:p>
            <a:r>
              <a:rPr lang="en-GB" sz="2800" b="1" dirty="0"/>
              <a:t>Consecrating ourselves </a:t>
            </a:r>
          </a:p>
          <a:p>
            <a:r>
              <a:rPr lang="en-GB" sz="2800" b="1" dirty="0"/>
              <a:t>Going into new things.</a:t>
            </a:r>
          </a:p>
          <a:p>
            <a:r>
              <a:rPr lang="en-GB" sz="2800" b="1" dirty="0"/>
              <a:t>The Importance of Presence</a:t>
            </a:r>
          </a:p>
          <a:p>
            <a:r>
              <a:rPr lang="en-GB" sz="2800" b="1" dirty="0"/>
              <a:t>Intentional Memory Markers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CE0A-B976-E6A8-EF9C-FFA2C4084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05DDEFC-8734-7E39-4ECF-F48BE7EB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20688"/>
            <a:ext cx="9601200" cy="792088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Recap</a:t>
            </a: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315507-807C-723B-9AD0-9E16D7AF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412776"/>
            <a:ext cx="9601200" cy="5040560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The Importance of Miracles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Warfare under the Old Covenant and the New Covenant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New leaders for doing new things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3 Things to Avoid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	</a:t>
            </a:r>
            <a:r>
              <a:rPr lang="en-GB" b="1" dirty="0">
                <a:solidFill>
                  <a:schemeClr val="tx2"/>
                </a:solidFill>
              </a:rPr>
              <a:t>Disobedience to God’s Commands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Failing to Seek God’s Advice: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Forgetting God’s Miracles and Provision</a:t>
            </a:r>
            <a:endParaRPr lang="en-GB" b="1" dirty="0">
              <a:solidFill>
                <a:srgbClr val="0000FF"/>
              </a:solidFill>
            </a:endParaRPr>
          </a:p>
          <a:p>
            <a:r>
              <a:rPr lang="en-GB" sz="2800" b="1" dirty="0">
                <a:solidFill>
                  <a:srgbClr val="0000FF"/>
                </a:solidFill>
              </a:rPr>
              <a:t>Joshua as a type of Christ Jesus</a:t>
            </a: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35B6-F6B0-BC62-1780-040CD201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57DB4E2-D139-8ED2-CF86-E205EA88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20688"/>
            <a:ext cx="9601200" cy="792088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Recap</a:t>
            </a: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D6D81C-5657-D878-5295-5D66D0DC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412776"/>
            <a:ext cx="4800599" cy="4680520"/>
          </a:xfrm>
        </p:spPr>
        <p:txBody>
          <a:bodyPr rtlCol="0">
            <a:normAutofit fontScale="77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Spying out the New Opportunities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Strategy: Military not Management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Rahab/Person of Peace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Rules of Engagement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	</a:t>
            </a:r>
            <a:r>
              <a:rPr lang="en-GB" b="1" dirty="0">
                <a:solidFill>
                  <a:schemeClr val="tx2"/>
                </a:solidFill>
              </a:rPr>
              <a:t>Prepared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Forgiven, No Hang ups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Pray for each other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Resist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Fitness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Proactive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	</a:t>
            </a:r>
            <a:endParaRPr lang="en-GB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4" descr="Sniper aiming G-3 rifle under camuflage tent">
            <a:extLst>
              <a:ext uri="{FF2B5EF4-FFF2-40B4-BE49-F238E27FC236}">
                <a16:creationId xmlns:a16="http://schemas.microsoft.com/office/drawing/2014/main" id="{18A6DDC6-0138-5B9B-BF4D-FDA2909ED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41" r="3029" b="-1"/>
          <a:stretch>
            <a:fillRect/>
          </a:stretch>
        </p:blipFill>
        <p:spPr>
          <a:xfrm>
            <a:off x="6932686" y="1532942"/>
            <a:ext cx="3962326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1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09DD2-C668-059A-CC11-64543A36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A2C1C4C-CEDD-A4BC-5E77-011195F7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20688"/>
            <a:ext cx="9601200" cy="792088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Follow the Presence</a:t>
            </a: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E989CE-36AB-088B-E671-2A95C0EB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412776"/>
            <a:ext cx="9409112" cy="2808312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The ark was the presence of God.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Today where does God dwell? 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God’s word, His Praises and Church</a:t>
            </a:r>
          </a:p>
          <a:p>
            <a:pPr marL="0" indent="0" rtl="0"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691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058D-6BB8-F4DA-81EF-DC53E3E5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EB825A-A1DC-B34C-8DA4-1E25A966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28800"/>
            <a:ext cx="9601200" cy="72008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Feet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6BCC58-6602-E476-3DD6-DB7834D8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700808"/>
            <a:ext cx="9985175" cy="3672408"/>
          </a:xfrm>
        </p:spPr>
        <p:txBody>
          <a:bodyPr rtlCol="0">
            <a:normAutofit fontScale="92500" lnSpcReduction="10000"/>
          </a:bodyPr>
          <a:lstStyle/>
          <a:p>
            <a:endParaRPr lang="en-GB" sz="2800" b="1" dirty="0"/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Jos 1:3 </a:t>
            </a:r>
            <a:r>
              <a:rPr lang="en-GB" sz="3200" b="1" baseline="30000" dirty="0">
                <a:solidFill>
                  <a:srgbClr val="0000FF"/>
                </a:solidFill>
              </a:rPr>
              <a:t> </a:t>
            </a:r>
            <a:r>
              <a:rPr lang="en-GB" sz="3200" b="1" dirty="0">
                <a:solidFill>
                  <a:srgbClr val="0000FF"/>
                </a:solidFill>
              </a:rPr>
              <a:t>I will give you every place where you set your foot, as I promised Moses.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Take your shoes off (Burning bush)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Miss Steps (</a:t>
            </a:r>
            <a:r>
              <a:rPr lang="en-GB" sz="3200" b="1" dirty="0" err="1">
                <a:solidFill>
                  <a:srgbClr val="0000FF"/>
                </a:solidFill>
              </a:rPr>
              <a:t>eg</a:t>
            </a:r>
            <a:r>
              <a:rPr lang="en-GB" sz="3200" b="1" dirty="0">
                <a:solidFill>
                  <a:srgbClr val="0000FF"/>
                </a:solidFill>
              </a:rPr>
              <a:t> Peter walking on water)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Foot Washing </a:t>
            </a:r>
            <a:r>
              <a:rPr lang="en-GB" sz="3200" b="1" dirty="0" err="1">
                <a:solidFill>
                  <a:srgbClr val="0000FF"/>
                </a:solidFill>
              </a:rPr>
              <a:t>eg</a:t>
            </a:r>
            <a:r>
              <a:rPr lang="en-GB" sz="3200" b="1" dirty="0">
                <a:solidFill>
                  <a:srgbClr val="0000FF"/>
                </a:solidFill>
              </a:rPr>
              <a:t> John 15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Feet shod with the readiness of the Gospel of Peace</a:t>
            </a:r>
          </a:p>
          <a:p>
            <a:pPr marL="0" indent="0">
              <a:buNone/>
            </a:pPr>
            <a:endParaRPr lang="en-GB" sz="3200" b="1" dirty="0">
              <a:solidFill>
                <a:srgbClr val="0000FF"/>
              </a:solidFill>
            </a:endParaRPr>
          </a:p>
          <a:p>
            <a:pPr rtl="0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819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172DB-6EA4-1B55-1C11-0F58C3DC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AF5D539-DF66-699A-9837-CEDA51DE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24744"/>
            <a:ext cx="9601200" cy="576064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Consecrate Ourselves 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B066489-BCED-8667-D67A-E9538D86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988840"/>
            <a:ext cx="9601200" cy="3744416"/>
          </a:xfrm>
        </p:spPr>
        <p:txBody>
          <a:bodyPr rtlCol="0">
            <a:normAutofit/>
          </a:bodyPr>
          <a:lstStyle/>
          <a:p>
            <a:endParaRPr lang="en-GB" sz="2800" b="1" dirty="0"/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Speaking up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Seeking God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Sacrificing, Pruning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FF"/>
                </a:solidFill>
              </a:rPr>
              <a:t>Special to Him</a:t>
            </a:r>
          </a:p>
          <a:p>
            <a:pPr rtl="0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4115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A79FC-A2D5-90C9-E1BB-B826675A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C8DFE1-1C83-60A7-4A2A-E83FC7AD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24744"/>
            <a:ext cx="9601200" cy="720080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New Things 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2FEDB1-B5D9-2997-A02D-949888044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204864"/>
            <a:ext cx="9601200" cy="3168352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We need miracles to go to new places. 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Even Manna got taken for Granted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God is working already and calls us to join in.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The Lord wants to work with us, not do for us.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In our weakness He is strong</a:t>
            </a:r>
          </a:p>
        </p:txBody>
      </p:sp>
    </p:spTree>
    <p:extLst>
      <p:ext uri="{BB962C8B-B14F-4D97-AF65-F5344CB8AC3E}">
        <p14:creationId xmlns:p14="http://schemas.microsoft.com/office/powerpoint/2010/main" val="8771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3286-0920-0E40-1A16-2ED3963A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4AF0F2-846D-DAF1-60A8-EC09BA87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24744"/>
            <a:ext cx="9601200" cy="288032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The Importance of Our Presence 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2CDEB4-15AC-E3F5-5DFE-C439BFCB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556792"/>
            <a:ext cx="9601200" cy="3816424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Engaging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Investing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Earning the authority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Incarnational</a:t>
            </a:r>
          </a:p>
          <a:p>
            <a:endParaRPr lang="en-GB" sz="2800" b="1" i="1" dirty="0"/>
          </a:p>
          <a:p>
            <a:pPr rtl="0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897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410</TotalTime>
  <Words>439</Words>
  <Application>Microsoft Office PowerPoint</Application>
  <PresentationFormat>Custom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 16x9</vt:lpstr>
      <vt:lpstr>“Advancing the Kingdom and Holding Ground”  Lessons for TCF from the Book of Joshua  Joshua 3:1-4:18  “Importance of Presence”  </vt:lpstr>
      <vt:lpstr>Today’s Agenda!</vt:lpstr>
      <vt:lpstr>Recap </vt:lpstr>
      <vt:lpstr>Recap </vt:lpstr>
      <vt:lpstr>Follow the Presence </vt:lpstr>
      <vt:lpstr>Feet  </vt:lpstr>
      <vt:lpstr>Consecrate Ourselves   </vt:lpstr>
      <vt:lpstr>New Things   </vt:lpstr>
      <vt:lpstr>The Importance of Our Presence   </vt:lpstr>
      <vt:lpstr>Intentional Memory Markers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“Advancing the Kingdom and Holding Ground”  Lessons for TCF from the Book of Joshua  Joshua 1:1-18  “Joshua Takes Charge”</dc:title>
  <dc:creator>Andy Acreman</dc:creator>
  <cp:lastModifiedBy>Philip Grove</cp:lastModifiedBy>
  <cp:revision>5</cp:revision>
  <cp:lastPrinted>2025-07-27T06:54:35Z</cp:lastPrinted>
  <dcterms:created xsi:type="dcterms:W3CDTF">2025-06-23T19:01:57Z</dcterms:created>
  <dcterms:modified xsi:type="dcterms:W3CDTF">2025-07-27T07:30:43Z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